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C35CF82-8A17-49FD-8567-72FEDB1AA35F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048E15-85C2-4F0C-92F9-46DA427B426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BF9AB1F-55FC-4D01-9BF1-D07B3F1A1E3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72268EE-9C21-42AE-9474-1F825E0040D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A8E1BBE-CDF1-416F-9F0B-19D6B30CA6B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9CBCB9A-EE28-43F3-91D6-0F135F76881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7726C4-D684-4BA6-811B-F5A7035E028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4C3CA9F-E93D-4753-A889-2F3D70B8957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2EB71C6-016E-4CC1-A3CD-B35A3A3B21A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E4B7124-6BDA-41B0-995D-517839FCE17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D33BE74-A3F4-446A-B42A-5646CCABDF3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86720B5-CAC5-43AD-BBB0-DD22F48F4B1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BF8F3BD-3F5D-43BA-8BBF-5E0FDF72885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10F7634-A91B-44B6-9C2D-7995FBF3679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2"/>
          <p:cNvSpPr/>
          <p:nvPr/>
        </p:nvSpPr>
        <p:spPr>
          <a:xfrm>
            <a:off x="548640" y="685800"/>
            <a:ext cx="6582600" cy="127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BluOr </a:t>
            </a: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Bank </a:t>
            </a: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kreditē</a:t>
            </a: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šanas </a:t>
            </a: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piedāvā</a:t>
            </a: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juma </a:t>
            </a: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analīze</a:t>
            </a:r>
            <a:endParaRPr lang="en-US" sz="3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548640" y="2514600"/>
            <a:ext cx="6766560" cy="137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uz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ņē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m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ēj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da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rbī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ba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s 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fin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an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sē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ša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na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i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2400"/>
            </a:b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Jā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ni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s 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Se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rm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uli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ņš, 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D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mi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tri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js 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Mi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ck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ev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ičs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, 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Va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lts 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M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au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rīt</a:t>
            </a:r>
            <a:r>
              <a:rPr lang="en-US" sz="24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is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BluOr Bank uzņēmumu kreditēšanas piedāvājums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Produktu klāsts un bankas 2026. gada pirmā pusgada rezultāti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2"/>
          <p:cNvSpPr/>
          <p:nvPr/>
        </p:nvSpPr>
        <p:spPr>
          <a:xfrm>
            <a:off x="457200" y="1371600"/>
            <a:ext cx="2513520" cy="712080"/>
          </a:xfrm>
          <a:prstGeom prst="roundRect">
            <a:avLst>
              <a:gd name="adj" fmla="val 10256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3"/>
          <p:cNvSpPr/>
          <p:nvPr/>
        </p:nvSpPr>
        <p:spPr>
          <a:xfrm>
            <a:off x="594360" y="1536120"/>
            <a:ext cx="383040" cy="3830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4"/>
          <p:cNvSpPr/>
          <p:nvPr/>
        </p:nvSpPr>
        <p:spPr>
          <a:xfrm>
            <a:off x="594360" y="1536120"/>
            <a:ext cx="383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5"/>
          <p:cNvSpPr/>
          <p:nvPr/>
        </p:nvSpPr>
        <p:spPr>
          <a:xfrm>
            <a:off x="1097280" y="1371600"/>
            <a:ext cx="1782000" cy="71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Investīciju kredīti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6"/>
          <p:cNvSpPr/>
          <p:nvPr/>
        </p:nvSpPr>
        <p:spPr>
          <a:xfrm>
            <a:off x="3154680" y="1371600"/>
            <a:ext cx="2513520" cy="712080"/>
          </a:xfrm>
          <a:prstGeom prst="roundRect">
            <a:avLst>
              <a:gd name="adj" fmla="val 10256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7"/>
          <p:cNvSpPr/>
          <p:nvPr/>
        </p:nvSpPr>
        <p:spPr>
          <a:xfrm>
            <a:off x="3291840" y="1536120"/>
            <a:ext cx="383040" cy="3830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8"/>
          <p:cNvSpPr/>
          <p:nvPr/>
        </p:nvSpPr>
        <p:spPr>
          <a:xfrm>
            <a:off x="3291840" y="1536120"/>
            <a:ext cx="383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9"/>
          <p:cNvSpPr/>
          <p:nvPr/>
        </p:nvSpPr>
        <p:spPr>
          <a:xfrm>
            <a:off x="3794760" y="1371600"/>
            <a:ext cx="1782000" cy="71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Kredīti attīstībai un renovācijai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10"/>
          <p:cNvSpPr/>
          <p:nvPr/>
        </p:nvSpPr>
        <p:spPr>
          <a:xfrm>
            <a:off x="457200" y="2267640"/>
            <a:ext cx="2513520" cy="712080"/>
          </a:xfrm>
          <a:prstGeom prst="roundRect">
            <a:avLst>
              <a:gd name="adj" fmla="val 10256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1"/>
          <p:cNvSpPr/>
          <p:nvPr/>
        </p:nvSpPr>
        <p:spPr>
          <a:xfrm>
            <a:off x="594360" y="2432160"/>
            <a:ext cx="383040" cy="3830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2"/>
          <p:cNvSpPr/>
          <p:nvPr/>
        </p:nvSpPr>
        <p:spPr>
          <a:xfrm>
            <a:off x="594360" y="2432160"/>
            <a:ext cx="383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3"/>
          <p:cNvSpPr/>
          <p:nvPr/>
        </p:nvSpPr>
        <p:spPr>
          <a:xfrm>
            <a:off x="1097280" y="2267640"/>
            <a:ext cx="1782000" cy="71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Kredītlīnijas un overdrafti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4"/>
          <p:cNvSpPr/>
          <p:nvPr/>
        </p:nvSpPr>
        <p:spPr>
          <a:xfrm>
            <a:off x="3154680" y="2267640"/>
            <a:ext cx="2513520" cy="712080"/>
          </a:xfrm>
          <a:prstGeom prst="roundRect">
            <a:avLst>
              <a:gd name="adj" fmla="val 10256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5"/>
          <p:cNvSpPr/>
          <p:nvPr/>
        </p:nvSpPr>
        <p:spPr>
          <a:xfrm>
            <a:off x="3291840" y="2432160"/>
            <a:ext cx="383040" cy="3830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6"/>
          <p:cNvSpPr/>
          <p:nvPr/>
        </p:nvSpPr>
        <p:spPr>
          <a:xfrm>
            <a:off x="3291840" y="2432160"/>
            <a:ext cx="383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7"/>
          <p:cNvSpPr/>
          <p:nvPr/>
        </p:nvSpPr>
        <p:spPr>
          <a:xfrm>
            <a:off x="3794760" y="2267640"/>
            <a:ext cx="1782000" cy="71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Faktorings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18"/>
          <p:cNvSpPr/>
          <p:nvPr/>
        </p:nvSpPr>
        <p:spPr>
          <a:xfrm>
            <a:off x="457200" y="3163680"/>
            <a:ext cx="2513520" cy="712080"/>
          </a:xfrm>
          <a:prstGeom prst="roundRect">
            <a:avLst>
              <a:gd name="adj" fmla="val 10256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9"/>
          <p:cNvSpPr/>
          <p:nvPr/>
        </p:nvSpPr>
        <p:spPr>
          <a:xfrm>
            <a:off x="594360" y="3328560"/>
            <a:ext cx="383040" cy="3830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20"/>
          <p:cNvSpPr/>
          <p:nvPr/>
        </p:nvSpPr>
        <p:spPr>
          <a:xfrm>
            <a:off x="594360" y="3328560"/>
            <a:ext cx="383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5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21"/>
          <p:cNvSpPr/>
          <p:nvPr/>
        </p:nvSpPr>
        <p:spPr>
          <a:xfrm>
            <a:off x="1097280" y="3163680"/>
            <a:ext cx="1782000" cy="71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Eksporta finansēšana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22"/>
          <p:cNvSpPr/>
          <p:nvPr/>
        </p:nvSpPr>
        <p:spPr>
          <a:xfrm>
            <a:off x="3154680" y="3163680"/>
            <a:ext cx="2513520" cy="712080"/>
          </a:xfrm>
          <a:prstGeom prst="roundRect">
            <a:avLst>
              <a:gd name="adj" fmla="val 10256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23"/>
          <p:cNvSpPr/>
          <p:nvPr/>
        </p:nvSpPr>
        <p:spPr>
          <a:xfrm>
            <a:off x="3291840" y="3328560"/>
            <a:ext cx="383040" cy="3830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4"/>
          <p:cNvSpPr/>
          <p:nvPr/>
        </p:nvSpPr>
        <p:spPr>
          <a:xfrm>
            <a:off x="3291840" y="3328560"/>
            <a:ext cx="383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6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5"/>
          <p:cNvSpPr/>
          <p:nvPr/>
        </p:nvSpPr>
        <p:spPr>
          <a:xfrm>
            <a:off x="3794760" y="3163680"/>
            <a:ext cx="1782000" cy="71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Finansējums ar ALTUM un ES atbalstu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26"/>
          <p:cNvSpPr/>
          <p:nvPr/>
        </p:nvSpPr>
        <p:spPr>
          <a:xfrm>
            <a:off x="5897880" y="1371600"/>
            <a:ext cx="2787840" cy="3199320"/>
          </a:xfrm>
          <a:prstGeom prst="roundRect">
            <a:avLst>
              <a:gd name="adj" fmla="val 2623"/>
            </a:avLst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27"/>
          <p:cNvSpPr/>
          <p:nvPr/>
        </p:nvSpPr>
        <p:spPr>
          <a:xfrm>
            <a:off x="6126480" y="150876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144,6 milj. EUR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28"/>
          <p:cNvSpPr/>
          <p:nvPr/>
        </p:nvSpPr>
        <p:spPr>
          <a:xfrm>
            <a:off x="6126480" y="196596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jauni kredītlīgumi 2026. g. 1. pusgadā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29"/>
          <p:cNvSpPr/>
          <p:nvPr/>
        </p:nvSpPr>
        <p:spPr>
          <a:xfrm>
            <a:off x="6126480" y="253296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88 %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30"/>
          <p:cNvSpPr/>
          <p:nvPr/>
        </p:nvSpPr>
        <p:spPr>
          <a:xfrm>
            <a:off x="6126480" y="299016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piešķirti MVU kreditēšanai un biznesa attīstībai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31"/>
          <p:cNvSpPr/>
          <p:nvPr/>
        </p:nvSpPr>
        <p:spPr>
          <a:xfrm>
            <a:off x="6126480" y="355716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872 milj. EUR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32"/>
          <p:cNvSpPr/>
          <p:nvPr/>
        </p:nvSpPr>
        <p:spPr>
          <a:xfrm>
            <a:off x="6126480" y="401436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kredītportfelis 2026. g. 30. jūnijā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33"/>
          <p:cNvSpPr/>
          <p:nvPr/>
        </p:nvSpPr>
        <p:spPr>
          <a:xfrm>
            <a:off x="457200" y="4160520"/>
            <a:ext cx="52110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i="1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Investīciju kredīts līdz 25 milj. EUR; MVU piedāvājumā finansējums no 100 000 EUR. Pieteikums vienmēr tiek izvērtēts individuāli.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Investīciju kredīts — 900 000 EUR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Pamatlīdzekļu iegādei atbilstošākais produkts: investīciju kredīts jeb kredīts attīstībai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2"/>
          <p:cNvSpPr/>
          <p:nvPr/>
        </p:nvSpPr>
        <p:spPr>
          <a:xfrm>
            <a:off x="457200" y="1371600"/>
            <a:ext cx="383940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Bankas noteiktie izmantošanas mērķi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3"/>
          <p:cNvSpPr/>
          <p:nvPr/>
        </p:nvSpPr>
        <p:spPr>
          <a:xfrm>
            <a:off x="457200" y="1737360"/>
            <a:ext cx="3839400" cy="274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Aprīkojuma iegāde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Nekustamā īpašuma iegāde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Jaunu tehnoloģiju ieviešana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Uzņēmuma paplašināšana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Telpu un tehnoloģiju investīcijas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Esošo saistību refinansēšana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MVU piedāvājumā: pamatlīdzekļu iegāde un aprīkojuma modernizācija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4"/>
          <p:cNvSpPr/>
          <p:nvPr/>
        </p:nvSpPr>
        <p:spPr>
          <a:xfrm>
            <a:off x="4617720" y="1371600"/>
            <a:ext cx="196488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5"/>
          <p:cNvSpPr/>
          <p:nvPr/>
        </p:nvSpPr>
        <p:spPr>
          <a:xfrm>
            <a:off x="4754880" y="1481400"/>
            <a:ext cx="173628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Apjoms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6"/>
          <p:cNvSpPr/>
          <p:nvPr/>
        </p:nvSpPr>
        <p:spPr>
          <a:xfrm>
            <a:off x="4754880" y="1828800"/>
            <a:ext cx="173628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Līdz 25 milj. EUR — 900 000 EUR ir neliela daļa no maksimuma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7"/>
          <p:cNvSpPr/>
          <p:nvPr/>
        </p:nvSpPr>
        <p:spPr>
          <a:xfrm>
            <a:off x="6720840" y="1371600"/>
            <a:ext cx="196488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8"/>
          <p:cNvSpPr/>
          <p:nvPr/>
        </p:nvSpPr>
        <p:spPr>
          <a:xfrm>
            <a:off x="6858000" y="1481400"/>
            <a:ext cx="173628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Atmaksas grafiks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9"/>
          <p:cNvSpPr/>
          <p:nvPr/>
        </p:nvSpPr>
        <p:spPr>
          <a:xfrm>
            <a:off x="6858000" y="1828800"/>
            <a:ext cx="173628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Individuāls; maksimālais termiņš publiski nav norādīts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10"/>
          <p:cNvSpPr/>
          <p:nvPr/>
        </p:nvSpPr>
        <p:spPr>
          <a:xfrm>
            <a:off x="4617720" y="2971800"/>
            <a:ext cx="196488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1"/>
          <p:cNvSpPr/>
          <p:nvPr/>
        </p:nvSpPr>
        <p:spPr>
          <a:xfrm>
            <a:off x="4754880" y="3081600"/>
            <a:ext cx="173628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Procentu likme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12"/>
          <p:cNvSpPr/>
          <p:nvPr/>
        </p:nvSpPr>
        <p:spPr>
          <a:xfrm>
            <a:off x="4754880" y="3429000"/>
            <a:ext cx="173628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Publiski nav norādīta — tikai individuālā piedāvājumā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13"/>
          <p:cNvSpPr/>
          <p:nvPr/>
        </p:nvSpPr>
        <p:spPr>
          <a:xfrm>
            <a:off x="6720840" y="2971800"/>
            <a:ext cx="196488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4"/>
          <p:cNvSpPr/>
          <p:nvPr/>
        </p:nvSpPr>
        <p:spPr>
          <a:xfrm>
            <a:off x="6858000" y="3081600"/>
            <a:ext cx="173628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Nodrošinājums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5"/>
          <p:cNvSpPr/>
          <p:nvPr/>
        </p:nvSpPr>
        <p:spPr>
          <a:xfrm>
            <a:off x="6858000" y="3429000"/>
            <a:ext cx="173628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Pieteikumā norādāms; obligātais veids, attiecība un pašu līdzdalība nav publicēti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Kredīta saņemšanas nosacījumi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Kas ir publiski zināms un </a:t>
            </a: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kas noskaidrojams tikai </a:t>
            </a: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individuālajā piedāvājumā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2"/>
          <p:cNvSpPr/>
          <p:nvPr/>
        </p:nvSpPr>
        <p:spPr>
          <a:xfrm>
            <a:off x="457200" y="1371600"/>
            <a:ext cx="393084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3"/>
          <p:cNvSpPr/>
          <p:nvPr/>
        </p:nvSpPr>
        <p:spPr>
          <a:xfrm>
            <a:off x="640080" y="1481400"/>
            <a:ext cx="2376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Summa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4"/>
          <p:cNvSpPr/>
          <p:nvPr/>
        </p:nvSpPr>
        <p:spPr>
          <a:xfrm>
            <a:off x="3108960" y="1527120"/>
            <a:ext cx="1096200" cy="236520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5"/>
          <p:cNvSpPr/>
          <p:nvPr/>
        </p:nvSpPr>
        <p:spPr>
          <a:xfrm>
            <a:off x="3108960" y="1527120"/>
            <a:ext cx="1096200" cy="2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publiski zināms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6"/>
          <p:cNvSpPr/>
          <p:nvPr/>
        </p:nvSpPr>
        <p:spPr>
          <a:xfrm>
            <a:off x="640080" y="1847160"/>
            <a:ext cx="36108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Investīciju kredīts līdz </a:t>
            </a: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25 milj. EUR, MVU </a:t>
            </a: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piedāvājumā no 100 </a:t>
            </a: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000 EUR. Abas summas </a:t>
            </a: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(900 000 un 300 000 </a:t>
            </a: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EUR) ietilpst publiskajos </a:t>
            </a: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apjomos.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7"/>
          <p:cNvSpPr/>
          <p:nvPr/>
        </p:nvSpPr>
        <p:spPr>
          <a:xfrm>
            <a:off x="4754880" y="1371600"/>
            <a:ext cx="393084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8"/>
          <p:cNvSpPr/>
          <p:nvPr/>
        </p:nvSpPr>
        <p:spPr>
          <a:xfrm>
            <a:off x="4937760" y="1481400"/>
            <a:ext cx="2376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Valūta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9"/>
          <p:cNvSpPr/>
          <p:nvPr/>
        </p:nvSpPr>
        <p:spPr>
          <a:xfrm>
            <a:off x="7406640" y="1527120"/>
            <a:ext cx="1096200" cy="236520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0"/>
          <p:cNvSpPr/>
          <p:nvPr/>
        </p:nvSpPr>
        <p:spPr>
          <a:xfrm>
            <a:off x="7406640" y="1527120"/>
            <a:ext cx="1096200" cy="2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publiski zināms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1"/>
          <p:cNvSpPr/>
          <p:nvPr/>
        </p:nvSpPr>
        <p:spPr>
          <a:xfrm>
            <a:off x="4937760" y="1847160"/>
            <a:ext cx="36108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Finansējuma robežas norādītas EUR; pieteikumā ir lauks „summa, valūta”. Pilns valūtu saraksts nav publicēts — analizētie finansējumi ir EUR.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12"/>
          <p:cNvSpPr/>
          <p:nvPr/>
        </p:nvSpPr>
        <p:spPr>
          <a:xfrm>
            <a:off x="457200" y="2971800"/>
            <a:ext cx="393084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3"/>
          <p:cNvSpPr/>
          <p:nvPr/>
        </p:nvSpPr>
        <p:spPr>
          <a:xfrm>
            <a:off x="640080" y="3081600"/>
            <a:ext cx="2376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Atmaksa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5"/>
          <p:cNvSpPr/>
          <p:nvPr/>
        </p:nvSpPr>
        <p:spPr>
          <a:xfrm>
            <a:off x="3108960" y="3127320"/>
            <a:ext cx="1096200" cy="2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individuāli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6"/>
          <p:cNvSpPr/>
          <p:nvPr/>
        </p:nvSpPr>
        <p:spPr>
          <a:xfrm>
            <a:off x="640080" y="3447360"/>
            <a:ext cx="36108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Individuāli atmaksas grafiki. Min./maks. termiņš nav publicēts — pieteikumā klients pats norāda vēlamo termiņu, atmaksas avotu un kārtību.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4754880" y="2971800"/>
            <a:ext cx="393084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4937760" y="3081600"/>
            <a:ext cx="2376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Procentu likme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0"/>
          <p:cNvSpPr/>
          <p:nvPr/>
        </p:nvSpPr>
        <p:spPr>
          <a:xfrm>
            <a:off x="7406640" y="3127320"/>
            <a:ext cx="1096200" cy="23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individuāli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1"/>
          <p:cNvSpPr/>
          <p:nvPr/>
        </p:nvSpPr>
        <p:spPr>
          <a:xfrm>
            <a:off x="4937760" y="3447360"/>
            <a:ext cx="36108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Publiskajā piedāvājumā nav norādīta. Nav pamata pieņemt „EURIBOR + X %” — noskaidrojama tikai individuālajā piedāvājumā.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Nodrošinājums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Konkrētā nodrošinājuma struktūra publiski nav noteikta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2"/>
          <p:cNvSpPr/>
          <p:nvPr/>
        </p:nvSpPr>
        <p:spPr>
          <a:xfrm>
            <a:off x="457200" y="1371600"/>
            <a:ext cx="3290760" cy="3107880"/>
          </a:xfrm>
          <a:prstGeom prst="roundRect">
            <a:avLst>
              <a:gd name="adj" fmla="val 2353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3"/>
          <p:cNvSpPr/>
          <p:nvPr/>
        </p:nvSpPr>
        <p:spPr>
          <a:xfrm>
            <a:off x="685800" y="1554480"/>
            <a:ext cx="29250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Kredīta pieteikumā norādāms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4"/>
          <p:cNvSpPr/>
          <p:nvPr/>
        </p:nvSpPr>
        <p:spPr>
          <a:xfrm>
            <a:off x="685800" y="1965960"/>
            <a:ext cx="2925000" cy="23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Nekustamais īpašums (vērtība, vērtētājs, apgrūtinājumi, apdrošināšana)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Kustamais īpašums un apgrozāmie līdzekļi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Galvojums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Cits nodrošinājums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5"/>
          <p:cNvSpPr/>
          <p:nvPr/>
        </p:nvSpPr>
        <p:spPr>
          <a:xfrm>
            <a:off x="4023360" y="1371600"/>
            <a:ext cx="4662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Bankas pieņemamie nodrošinājuma veidi (kredītriska informācija)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6"/>
          <p:cNvSpPr/>
          <p:nvPr/>
        </p:nvSpPr>
        <p:spPr>
          <a:xfrm>
            <a:off x="4023360" y="190188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7"/>
          <p:cNvSpPr/>
          <p:nvPr/>
        </p:nvSpPr>
        <p:spPr>
          <a:xfrm>
            <a:off x="4242960" y="178308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Naudas līdzekļi un termiņnoguldījumi bankā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8"/>
          <p:cNvSpPr/>
          <p:nvPr/>
        </p:nvSpPr>
        <p:spPr>
          <a:xfrm>
            <a:off x="6400800" y="190188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9"/>
          <p:cNvSpPr/>
          <p:nvPr/>
        </p:nvSpPr>
        <p:spPr>
          <a:xfrm>
            <a:off x="6620400" y="178308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Fiziskas vai juridiskas personas galvojums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0"/>
          <p:cNvSpPr/>
          <p:nvPr/>
        </p:nvSpPr>
        <p:spPr>
          <a:xfrm>
            <a:off x="4023360" y="233172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1"/>
          <p:cNvSpPr/>
          <p:nvPr/>
        </p:nvSpPr>
        <p:spPr>
          <a:xfrm>
            <a:off x="4242960" y="221292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Finanšu iestādes galvojums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12"/>
          <p:cNvSpPr/>
          <p:nvPr/>
        </p:nvSpPr>
        <p:spPr>
          <a:xfrm>
            <a:off x="6400800" y="233172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3"/>
          <p:cNvSpPr/>
          <p:nvPr/>
        </p:nvSpPr>
        <p:spPr>
          <a:xfrm>
            <a:off x="6620400" y="221292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ALTUM garantija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4"/>
          <p:cNvSpPr/>
          <p:nvPr/>
        </p:nvSpPr>
        <p:spPr>
          <a:xfrm>
            <a:off x="4023360" y="276156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5"/>
          <p:cNvSpPr/>
          <p:nvPr/>
        </p:nvSpPr>
        <p:spPr>
          <a:xfrm>
            <a:off x="4242960" y="264276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Kredītriska apdrošināšanas polise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16"/>
          <p:cNvSpPr/>
          <p:nvPr/>
        </p:nvSpPr>
        <p:spPr>
          <a:xfrm>
            <a:off x="6400800" y="276156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7"/>
          <p:cNvSpPr/>
          <p:nvPr/>
        </p:nvSpPr>
        <p:spPr>
          <a:xfrm>
            <a:off x="6620400" y="264276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Finanšu instrumenti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8"/>
          <p:cNvSpPr/>
          <p:nvPr/>
        </p:nvSpPr>
        <p:spPr>
          <a:xfrm>
            <a:off x="4023360" y="319140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9"/>
          <p:cNvSpPr/>
          <p:nvPr/>
        </p:nvSpPr>
        <p:spPr>
          <a:xfrm>
            <a:off x="4242960" y="307224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Nekustamais īpašums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20"/>
          <p:cNvSpPr/>
          <p:nvPr/>
        </p:nvSpPr>
        <p:spPr>
          <a:xfrm>
            <a:off x="6400800" y="319140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1"/>
          <p:cNvSpPr/>
          <p:nvPr/>
        </p:nvSpPr>
        <p:spPr>
          <a:xfrm>
            <a:off x="6620400" y="307224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Uzņēmuma manta: pamatlīdzekļi, krājumi,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debitoru parādi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22"/>
          <p:cNvSpPr/>
          <p:nvPr/>
        </p:nvSpPr>
        <p:spPr>
          <a:xfrm>
            <a:off x="4023360" y="362088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3"/>
          <p:cNvSpPr/>
          <p:nvPr/>
        </p:nvSpPr>
        <p:spPr>
          <a:xfrm>
            <a:off x="4242960" y="350208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Prasījuma tiesības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24"/>
          <p:cNvSpPr/>
          <p:nvPr/>
        </p:nvSpPr>
        <p:spPr>
          <a:xfrm>
            <a:off x="6400800" y="362088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5"/>
          <p:cNvSpPr/>
          <p:nvPr/>
        </p:nvSpPr>
        <p:spPr>
          <a:xfrm>
            <a:off x="6620400" y="350208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Nemateriālie aktīvi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26"/>
          <p:cNvSpPr/>
          <p:nvPr/>
        </p:nvSpPr>
        <p:spPr>
          <a:xfrm>
            <a:off x="4023360" y="4050720"/>
            <a:ext cx="127080" cy="1270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63720" tIns="45000" rIns="6372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27"/>
          <p:cNvSpPr/>
          <p:nvPr/>
        </p:nvSpPr>
        <p:spPr>
          <a:xfrm>
            <a:off x="4242960" y="3931920"/>
            <a:ext cx="2102040" cy="3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Kuģi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8"/>
          <p:cNvSpPr/>
          <p:nvPr/>
        </p:nvSpPr>
        <p:spPr>
          <a:xfrm>
            <a:off x="4023360" y="4343400"/>
            <a:ext cx="466236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i="1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Neviens no šiem veidiem nav automātiski obligāts konkrētajam darījumam.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Nepieciešamā informācija un dokumenti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Pēc BluOr Bank publicētās juridiskās personas kredīta pieteikuma formas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2"/>
          <p:cNvSpPr/>
          <p:nvPr/>
        </p:nvSpPr>
        <p:spPr>
          <a:xfrm>
            <a:off x="457200" y="1417320"/>
            <a:ext cx="364680" cy="3646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3"/>
          <p:cNvSpPr/>
          <p:nvPr/>
        </p:nvSpPr>
        <p:spPr>
          <a:xfrm>
            <a:off x="457200" y="141732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4"/>
          <p:cNvSpPr/>
          <p:nvPr/>
        </p:nvSpPr>
        <p:spPr>
          <a:xfrm>
            <a:off x="960120" y="1325880"/>
            <a:ext cx="146196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Par </a:t>
            </a: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kredī</a:t>
            </a: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tu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5"/>
          <p:cNvSpPr/>
          <p:nvPr/>
        </p:nvSpPr>
        <p:spPr>
          <a:xfrm>
            <a:off x="2423160" y="1325880"/>
            <a:ext cx="30164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Summa un valūta, termiņš, mērķis, saņemšanas datums, atmaksas avots un kārtība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6"/>
          <p:cNvSpPr/>
          <p:nvPr/>
        </p:nvSpPr>
        <p:spPr>
          <a:xfrm>
            <a:off x="457200" y="2020680"/>
            <a:ext cx="364680" cy="3646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7"/>
          <p:cNvSpPr/>
          <p:nvPr/>
        </p:nvSpPr>
        <p:spPr>
          <a:xfrm>
            <a:off x="457200" y="202068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8"/>
          <p:cNvSpPr/>
          <p:nvPr/>
        </p:nvSpPr>
        <p:spPr>
          <a:xfrm>
            <a:off x="960120" y="1929240"/>
            <a:ext cx="146196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Par uzņēmumu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9"/>
          <p:cNvSpPr/>
          <p:nvPr/>
        </p:nvSpPr>
        <p:spPr>
          <a:xfrm>
            <a:off x="2423160" y="1929240"/>
            <a:ext cx="30164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Juridiskais statuss, adrese, reģistrācija, pamatkapitāls, licences, darbības virzieni, mātes/meitas uzņēmumi, vadība un īpašnieki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10"/>
          <p:cNvSpPr/>
          <p:nvPr/>
        </p:nvSpPr>
        <p:spPr>
          <a:xfrm>
            <a:off x="457200" y="2624400"/>
            <a:ext cx="364680" cy="3646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1"/>
          <p:cNvSpPr/>
          <p:nvPr/>
        </p:nvSpPr>
        <p:spPr>
          <a:xfrm>
            <a:off x="457200" y="262440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2"/>
          <p:cNvSpPr/>
          <p:nvPr/>
        </p:nvSpPr>
        <p:spPr>
          <a:xfrm>
            <a:off x="960120" y="2532960"/>
            <a:ext cx="146196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Par saistībām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3"/>
          <p:cNvSpPr/>
          <p:nvPr/>
        </p:nvSpPr>
        <p:spPr>
          <a:xfrm>
            <a:off x="2423160" y="2532960"/>
            <a:ext cx="30164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Esošie kredīti (likmes, termiņi, nodrošinājums), galvojumi un ārpusbilances saistības, nodokļu parādi, tiesvedības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14"/>
          <p:cNvSpPr/>
          <p:nvPr/>
        </p:nvSpPr>
        <p:spPr>
          <a:xfrm>
            <a:off x="457200" y="3227760"/>
            <a:ext cx="364680" cy="3646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5"/>
          <p:cNvSpPr/>
          <p:nvPr/>
        </p:nvSpPr>
        <p:spPr>
          <a:xfrm>
            <a:off x="457200" y="322776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6"/>
          <p:cNvSpPr/>
          <p:nvPr/>
        </p:nvSpPr>
        <p:spPr>
          <a:xfrm>
            <a:off x="960120" y="3136320"/>
            <a:ext cx="146196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Par </a:t>
            </a: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partn</a:t>
            </a: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erie</a:t>
            </a: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7"/>
          <p:cNvSpPr/>
          <p:nvPr/>
        </p:nvSpPr>
        <p:spPr>
          <a:xfrm>
            <a:off x="2423160" y="3136320"/>
            <a:ext cx="30164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Lielāki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e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piegād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ātāji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un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pircēji,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kredit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ori un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debito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ri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8"/>
          <p:cNvSpPr/>
          <p:nvPr/>
        </p:nvSpPr>
        <p:spPr>
          <a:xfrm>
            <a:off x="457200" y="3831480"/>
            <a:ext cx="364680" cy="3646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9"/>
          <p:cNvSpPr/>
          <p:nvPr/>
        </p:nvSpPr>
        <p:spPr>
          <a:xfrm>
            <a:off x="457200" y="383148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5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20"/>
          <p:cNvSpPr/>
          <p:nvPr/>
        </p:nvSpPr>
        <p:spPr>
          <a:xfrm>
            <a:off x="960120" y="3740040"/>
            <a:ext cx="146196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Par nodrošinājumu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21"/>
          <p:cNvSpPr/>
          <p:nvPr/>
        </p:nvSpPr>
        <p:spPr>
          <a:xfrm>
            <a:off x="2423160" y="3740040"/>
            <a:ext cx="30164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Piedāvātais kredīta nodrošinājums un tā raksturojums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22"/>
          <p:cNvSpPr/>
          <p:nvPr/>
        </p:nvSpPr>
        <p:spPr>
          <a:xfrm>
            <a:off x="5760720" y="1325880"/>
            <a:ext cx="2925000" cy="3153600"/>
          </a:xfrm>
          <a:prstGeom prst="roundRect">
            <a:avLst>
              <a:gd name="adj" fmla="val 2500"/>
            </a:avLst>
          </a:prstGeom>
          <a:solidFill>
            <a:srgbClr val="F4E9CF"/>
          </a:solidFill>
          <a:ln w="12700">
            <a:solidFill>
              <a:srgbClr val="F4E9C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3"/>
          <p:cNvSpPr/>
          <p:nvPr/>
        </p:nvSpPr>
        <p:spPr>
          <a:xfrm>
            <a:off x="5943600" y="1481400"/>
            <a:ext cx="25592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7A5F10"/>
                </a:solidFill>
                <a:effectLst/>
                <a:uFillTx/>
                <a:latin typeface="Calibri"/>
                <a:ea typeface="Calibri"/>
              </a:rPr>
              <a:t>Svarīgas piebildes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24"/>
          <p:cNvSpPr/>
          <p:nvPr/>
        </p:nvSpPr>
        <p:spPr>
          <a:xfrm>
            <a:off x="5943600" y="1828800"/>
            <a:ext cx="2559240" cy="25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Publiskā pieteikuma forma marķēta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„Spēkā no 01.04.2015.”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Uzņēmumu kreditēšanas lapā nav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publicēts pilns obligāto pielikumu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saraksts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Biznesa plāns, gada pārskats vai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naudas plūsmas prognoze nav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norādīti kā obligāti dokumenti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Papildu dokumentu apjoms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jānoskaidro pieteikuma izvērtēšanas </a:t>
            </a:r>
            <a:r>
              <a:rPr lang="en-US" sz="10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procesā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Kreditēšanas komisiju cenrādis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BluOr Bank juridisko personu cenrādis, spēkā no 2026. gada 30. aprīļa (visas pozīcijas pēc vienošanās)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38" name="Table 0"/>
          <p:cNvGraphicFramePr/>
          <p:nvPr/>
        </p:nvGraphicFramePr>
        <p:xfrm>
          <a:off x="457200" y="1325880"/>
          <a:ext cx="5211720" cy="3184200"/>
        </p:xfrm>
        <a:graphic>
          <a:graphicData uri="http://schemas.openxmlformats.org/drawingml/2006/table">
            <a:tbl>
              <a:tblPr/>
              <a:tblGrid>
                <a:gridCol w="2697480"/>
                <a:gridCol w="2514600"/>
              </a:tblGrid>
              <a:tr h="264960">
                <a:tc>
                  <a:txBody>
                    <a:bodyPr lIns="101520" tIns="50760" rIns="101520" bIns="507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Pozīcija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50760" marB="5076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 lIns="101520" tIns="50760" rIns="101520" bIns="5076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Tarifs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50760" marB="5076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1E2761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Kredīta pieteikuma izskatīšana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300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Kredīta/limita piešķiršana, līgums, kredīta konts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 1 %, min. 500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Resursu rezervēšana (piešķirtā neizmantotā summa)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1 % gadā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Termiņa pagarināšana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 0,5 % no summas, min. 250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Citas izmaiņas kredīta līgumos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250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Bankas piekrišana / cita dokumenta noformēšana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50 EUR par dokumentu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Darījuma konta līgums kredīta darījumā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 0,3 %, min. 350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Starpbanku vienošanās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50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Kredīta pirmstermiņa atmaksa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2 % no atmaksātās summas, min. 1 000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Kredītlīnijas/overdrafta pirmstermiņa izbeigšana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2 % no limita, min. 1 000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64960"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Izziņa par kredīta darījumu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75960" tIns="25200" rIns="75960" bIns="252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9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50 EUR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5960" marR="75960" marT="25200" marB="252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</a:tbl>
          </a:graphicData>
        </a:graphic>
      </p:graphicFrame>
      <p:sp>
        <p:nvSpPr>
          <p:cNvPr id="139" name="Shape 2"/>
          <p:cNvSpPr/>
          <p:nvPr/>
        </p:nvSpPr>
        <p:spPr>
          <a:xfrm>
            <a:off x="5897880" y="1325880"/>
            <a:ext cx="2787840" cy="3199320"/>
          </a:xfrm>
          <a:prstGeom prst="roundRect">
            <a:avLst>
              <a:gd name="adj" fmla="val 2623"/>
            </a:avLst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3"/>
          <p:cNvSpPr/>
          <p:nvPr/>
        </p:nvSpPr>
        <p:spPr>
          <a:xfrm>
            <a:off x="6126480" y="1463040"/>
            <a:ext cx="237636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Investīciju kredīts: minimālās sākotnējās komisijas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4"/>
          <p:cNvSpPr/>
          <p:nvPr/>
        </p:nvSpPr>
        <p:spPr>
          <a:xfrm>
            <a:off x="6126480" y="1965960"/>
            <a:ext cx="2376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900 000 × 1 %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5"/>
          <p:cNvSpPr/>
          <p:nvPr/>
        </p:nvSpPr>
        <p:spPr>
          <a:xfrm>
            <a:off x="6126480" y="2286000"/>
            <a:ext cx="2376360" cy="41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= 9 000 EUR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6"/>
          <p:cNvSpPr/>
          <p:nvPr/>
        </p:nvSpPr>
        <p:spPr>
          <a:xfrm>
            <a:off x="6126480" y="2743200"/>
            <a:ext cx="237636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+ 300 EUR pieteikuma izskatīšana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7"/>
          <p:cNvSpPr/>
          <p:nvPr/>
        </p:nvSpPr>
        <p:spPr>
          <a:xfrm>
            <a:off x="6126480" y="3108960"/>
            <a:ext cx="237636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≥ 9 300 EUR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8"/>
          <p:cNvSpPr/>
          <p:nvPr/>
        </p:nvSpPr>
        <p:spPr>
          <a:xfrm>
            <a:off x="6126480" y="3703320"/>
            <a:ext cx="2376360" cy="77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>
                <a:solidFill>
                  <a:srgbClr val="9AA3B2"/>
                </a:solidFill>
                <a:effectLst/>
                <a:uFillTx/>
                <a:latin typeface="Calibri"/>
                <a:ea typeface="Calibri"/>
              </a:rPr>
              <a:t>Bez procentiem. Vērtēšanas, notāra, zemesgrāmatas un apdrošināšanas izmaksas bankas cenrādī nav publicētas.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Apgrozāmo līdzekļu finansējums — 300 000 EUR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Atbilstošie produkti: kredītlīnija un overdrafts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2"/>
          <p:cNvSpPr/>
          <p:nvPr/>
        </p:nvSpPr>
        <p:spPr>
          <a:xfrm>
            <a:off x="457200" y="1371600"/>
            <a:ext cx="3930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Produktu mērķis pēc bankas informācijas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3"/>
          <p:cNvSpPr/>
          <p:nvPr/>
        </p:nvSpPr>
        <p:spPr>
          <a:xfrm>
            <a:off x="457200" y="1737360"/>
            <a:ext cx="393084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Apgrozāmo līdzekļu papildināšana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Eksporta paplašināšanas finansēšana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Finansējuma pieejamība kontā pēc nepieciešamības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4"/>
          <p:cNvSpPr/>
          <p:nvPr/>
        </p:nvSpPr>
        <p:spPr>
          <a:xfrm>
            <a:off x="457200" y="3017520"/>
            <a:ext cx="3930840" cy="1461960"/>
          </a:xfrm>
          <a:prstGeom prst="roundRect">
            <a:avLst>
              <a:gd name="adj" fmla="val 5000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5"/>
          <p:cNvSpPr/>
          <p:nvPr/>
        </p:nvSpPr>
        <p:spPr>
          <a:xfrm>
            <a:off x="640080" y="3127320"/>
            <a:ext cx="356508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Ieteik</a:t>
            </a: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ums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6"/>
          <p:cNvSpPr/>
          <p:nvPr/>
        </p:nvSpPr>
        <p:spPr>
          <a:xfrm>
            <a:off x="640080" y="3447360"/>
            <a:ext cx="3565080" cy="95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Pieprasīt bankai kredītlīnijas piedāvājumu un salīdzināt to ar overdrafta nosacījumiem — publiskā informācija neļauj noteikt, kurš produkts būs izdevīgāks.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7"/>
          <p:cNvSpPr/>
          <p:nvPr/>
        </p:nvSpPr>
        <p:spPr>
          <a:xfrm>
            <a:off x="4754880" y="1371600"/>
            <a:ext cx="3930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Komisijas maksas (cenrādis)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8"/>
          <p:cNvSpPr/>
          <p:nvPr/>
        </p:nvSpPr>
        <p:spPr>
          <a:xfrm>
            <a:off x="4754880" y="1737360"/>
            <a:ext cx="18277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Pieteikuma izskatīšana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9"/>
          <p:cNvSpPr/>
          <p:nvPr/>
        </p:nvSpPr>
        <p:spPr>
          <a:xfrm>
            <a:off x="6629400" y="1737360"/>
            <a:ext cx="20563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min. 300 EUR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10"/>
          <p:cNvSpPr/>
          <p:nvPr/>
        </p:nvSpPr>
        <p:spPr>
          <a:xfrm>
            <a:off x="4754880" y="2084760"/>
            <a:ext cx="3931920" cy="360"/>
          </a:xfrm>
          <a:prstGeom prst="line">
            <a:avLst/>
          </a:prstGeom>
          <a:ln w="9525">
            <a:solidFill>
              <a:srgbClr val="DDE3E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1"/>
          <p:cNvSpPr/>
          <p:nvPr/>
        </p:nvSpPr>
        <p:spPr>
          <a:xfrm>
            <a:off x="4754880" y="2103120"/>
            <a:ext cx="18277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Limita piešķiršana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2"/>
          <p:cNvSpPr/>
          <p:nvPr/>
        </p:nvSpPr>
        <p:spPr>
          <a:xfrm>
            <a:off x="6629400" y="2103120"/>
            <a:ext cx="20563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no 1 %, min. 500 EUR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13"/>
          <p:cNvSpPr/>
          <p:nvPr/>
        </p:nvSpPr>
        <p:spPr>
          <a:xfrm>
            <a:off x="4754880" y="2450520"/>
            <a:ext cx="3931920" cy="360"/>
          </a:xfrm>
          <a:prstGeom prst="line">
            <a:avLst/>
          </a:prstGeom>
          <a:ln w="9525">
            <a:solidFill>
              <a:srgbClr val="DDE3E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4"/>
          <p:cNvSpPr/>
          <p:nvPr/>
        </p:nvSpPr>
        <p:spPr>
          <a:xfrm>
            <a:off x="4754880" y="2468880"/>
            <a:ext cx="18277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Neizmantotā finansējuma rezervēšana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5"/>
          <p:cNvSpPr/>
          <p:nvPr/>
        </p:nvSpPr>
        <p:spPr>
          <a:xfrm>
            <a:off x="6629400" y="2468880"/>
            <a:ext cx="20563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min. 1 % gadā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16"/>
          <p:cNvSpPr/>
          <p:nvPr/>
        </p:nvSpPr>
        <p:spPr>
          <a:xfrm>
            <a:off x="4754880" y="2816280"/>
            <a:ext cx="3931920" cy="360"/>
          </a:xfrm>
          <a:prstGeom prst="line">
            <a:avLst/>
          </a:prstGeom>
          <a:ln w="9525">
            <a:solidFill>
              <a:srgbClr val="DDE3E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7"/>
          <p:cNvSpPr/>
          <p:nvPr/>
        </p:nvSpPr>
        <p:spPr>
          <a:xfrm>
            <a:off x="4754880" y="2834640"/>
            <a:ext cx="18277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Pirmstermiņa izbeigšana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8"/>
          <p:cNvSpPr/>
          <p:nvPr/>
        </p:nvSpPr>
        <p:spPr>
          <a:xfrm>
            <a:off x="6629400" y="2834640"/>
            <a:ext cx="2056320" cy="32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2 % no limita, min. 1 000 EUR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19"/>
          <p:cNvSpPr/>
          <p:nvPr/>
        </p:nvSpPr>
        <p:spPr>
          <a:xfrm>
            <a:off x="4754880" y="3182040"/>
            <a:ext cx="3931920" cy="360"/>
          </a:xfrm>
          <a:prstGeom prst="line">
            <a:avLst/>
          </a:prstGeom>
          <a:ln w="9525">
            <a:solidFill>
              <a:srgbClr val="DDE3E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20"/>
          <p:cNvSpPr/>
          <p:nvPr/>
        </p:nvSpPr>
        <p:spPr>
          <a:xfrm>
            <a:off x="4754880" y="3337560"/>
            <a:ext cx="3930840" cy="1141920"/>
          </a:xfrm>
          <a:prstGeom prst="roundRect">
            <a:avLst>
              <a:gd name="adj" fmla="val 6400"/>
            </a:avLst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21"/>
          <p:cNvSpPr/>
          <p:nvPr/>
        </p:nvSpPr>
        <p:spPr>
          <a:xfrm>
            <a:off x="4983480" y="3401640"/>
            <a:ext cx="3565080" cy="100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300 000 × 1 % = 3 000 EUR + 300 EUR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≥ 3 300 EUR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minimālās sākotnējās komisijas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Alternatīva — faktorings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Apgrozāmo līdzekļu finansēšana, ja naudas trūkums saistīts ar klientu neapmaksātajiem rēķiniem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2"/>
          <p:cNvSpPr/>
          <p:nvPr/>
        </p:nvSpPr>
        <p:spPr>
          <a:xfrm>
            <a:off x="457200" y="1371600"/>
            <a:ext cx="3930840" cy="3107880"/>
          </a:xfrm>
          <a:prstGeom prst="roundRect">
            <a:avLst>
              <a:gd name="adj" fmla="val 2353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"/>
          <p:cNvSpPr/>
          <p:nvPr/>
        </p:nvSpPr>
        <p:spPr>
          <a:xfrm>
            <a:off x="685800" y="1554480"/>
            <a:ext cx="35650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Kad faktorings ir piemērots?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4"/>
          <p:cNvSpPr/>
          <p:nvPr/>
        </p:nvSpPr>
        <p:spPr>
          <a:xfrm>
            <a:off x="685800" y="1965960"/>
            <a:ext cx="356508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Klientiem tiek piešķirti gari pēcapmaksas termiņi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Ievērojama naudas summa atrodas debitoru parādos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3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Nepieciešams ātri uzlabot naudas plūsmu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5"/>
          <p:cNvSpPr/>
          <p:nvPr/>
        </p:nvSpPr>
        <p:spPr>
          <a:xfrm>
            <a:off x="685800" y="3429000"/>
            <a:ext cx="127908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24 h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6"/>
          <p:cNvSpPr/>
          <p:nvPr/>
        </p:nvSpPr>
        <p:spPr>
          <a:xfrm>
            <a:off x="2011680" y="3474720"/>
            <a:ext cx="223920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pavadzīmes maksājuma saņemšana pēc bankas norādītā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7"/>
          <p:cNvSpPr/>
          <p:nvPr/>
        </p:nvSpPr>
        <p:spPr>
          <a:xfrm>
            <a:off x="4754880" y="1371600"/>
            <a:ext cx="3930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Cenrādis faktoringam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8"/>
          <p:cNvSpPr/>
          <p:nvPr/>
        </p:nvSpPr>
        <p:spPr>
          <a:xfrm>
            <a:off x="4754880" y="1828800"/>
            <a:ext cx="364680" cy="3646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9"/>
          <p:cNvSpPr/>
          <p:nvPr/>
        </p:nvSpPr>
        <p:spPr>
          <a:xfrm>
            <a:off x="4754880" y="182880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0"/>
          <p:cNvSpPr/>
          <p:nvPr/>
        </p:nvSpPr>
        <p:spPr>
          <a:xfrm>
            <a:off x="5257800" y="1783080"/>
            <a:ext cx="342792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Pieteikuma izskatīšana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1"/>
          <p:cNvSpPr/>
          <p:nvPr/>
        </p:nvSpPr>
        <p:spPr>
          <a:xfrm>
            <a:off x="5257800" y="2057400"/>
            <a:ext cx="3427920" cy="41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pēc vienošanās, min. 250 EUR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12"/>
          <p:cNvSpPr/>
          <p:nvPr/>
        </p:nvSpPr>
        <p:spPr>
          <a:xfrm>
            <a:off x="4754880" y="2606040"/>
            <a:ext cx="364680" cy="3646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3"/>
          <p:cNvSpPr/>
          <p:nvPr/>
        </p:nvSpPr>
        <p:spPr>
          <a:xfrm>
            <a:off x="4754880" y="260604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14"/>
          <p:cNvSpPr/>
          <p:nvPr/>
        </p:nvSpPr>
        <p:spPr>
          <a:xfrm>
            <a:off x="5257800" y="2560320"/>
            <a:ext cx="342792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Faktoringa limita piešķiršana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5"/>
          <p:cNvSpPr/>
          <p:nvPr/>
        </p:nvSpPr>
        <p:spPr>
          <a:xfrm>
            <a:off x="5257800" y="2834640"/>
            <a:ext cx="3427920" cy="41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pēc vienošanās, min. 1 % no limita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16"/>
          <p:cNvSpPr/>
          <p:nvPr/>
        </p:nvSpPr>
        <p:spPr>
          <a:xfrm>
            <a:off x="4754880" y="3383280"/>
            <a:ext cx="364680" cy="3646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7"/>
          <p:cNvSpPr/>
          <p:nvPr/>
        </p:nvSpPr>
        <p:spPr>
          <a:xfrm>
            <a:off x="4754880" y="3383280"/>
            <a:ext cx="3646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8"/>
          <p:cNvSpPr/>
          <p:nvPr/>
        </p:nvSpPr>
        <p:spPr>
          <a:xfrm>
            <a:off x="5257800" y="3337560"/>
            <a:ext cx="342792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Rēķina apstrāde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19"/>
          <p:cNvSpPr/>
          <p:nvPr/>
        </p:nvSpPr>
        <p:spPr>
          <a:xfrm>
            <a:off x="5257800" y="3611880"/>
            <a:ext cx="3427920" cy="41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no 0,1 % no rēķina summas, min. 20 EUR par rēķinu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0"/>
          <p:cNvSpPr/>
          <p:nvPr/>
        </p:nvSpPr>
        <p:spPr>
          <a:xfrm>
            <a:off x="4754880" y="4114800"/>
            <a:ext cx="3930840" cy="41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i="1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Faktorings nav automātiski labāks par kredītlīniju — tas ir papildu vērtējams variants.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ALTUM un ES atbalsta iespējas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Papildu instrumenti, kas </a:t>
            </a: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izvērtējami atbilstoši </a:t>
            </a: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projekta struktūrai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2"/>
          <p:cNvSpPr/>
          <p:nvPr/>
        </p:nvSpPr>
        <p:spPr>
          <a:xfrm>
            <a:off x="457200" y="1371600"/>
            <a:ext cx="3930840" cy="3107880"/>
          </a:xfrm>
          <a:prstGeom prst="roundRect">
            <a:avLst>
              <a:gd name="adj" fmla="val 2353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3"/>
          <p:cNvSpPr/>
          <p:nvPr/>
        </p:nvSpPr>
        <p:spPr>
          <a:xfrm>
            <a:off x="685800" y="1554480"/>
            <a:ext cx="35650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ALTUM garantijas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4"/>
          <p:cNvSpPr/>
          <p:nvPr/>
        </p:nvSpPr>
        <p:spPr>
          <a:xfrm>
            <a:off x="685800" y="2011680"/>
            <a:ext cx="3565080" cy="228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Banka piedāvā ALTUM garantijas un aizdevumus ar valsts un ES atbalstu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Vērts izvērtēt, ja projekts atbilst programmas nosacījumiem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Nav garantijas, ka tā nodrošinās zemāku likmi vai ka uzņēmums kvalificēsies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5"/>
          <p:cNvSpPr/>
          <p:nvPr/>
        </p:nvSpPr>
        <p:spPr>
          <a:xfrm>
            <a:off x="4754880" y="1371600"/>
            <a:ext cx="3930840" cy="3107880"/>
          </a:xfrm>
          <a:prstGeom prst="roundRect">
            <a:avLst>
              <a:gd name="adj" fmla="val 2353"/>
            </a:avLst>
          </a:prstGeom>
          <a:solidFill>
            <a:srgbClr val="1E2761"/>
          </a:solidFill>
          <a:ln w="12700">
            <a:solidFill>
              <a:srgbClr val="1E276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6"/>
          <p:cNvSpPr/>
          <p:nvPr/>
        </p:nvSpPr>
        <p:spPr>
          <a:xfrm>
            <a:off x="4983480" y="1554480"/>
            <a:ext cx="35650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EIF garantija ilgtspējīgiem ieguldījumiem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7"/>
          <p:cNvSpPr/>
          <p:nvPr/>
        </p:nvSpPr>
        <p:spPr>
          <a:xfrm>
            <a:off x="4983480" y="2103120"/>
            <a:ext cx="356508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līdz 7,5 milj. EUR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8"/>
          <p:cNvSpPr/>
          <p:nvPr/>
        </p:nvSpPr>
        <p:spPr>
          <a:xfrm>
            <a:off x="4983480" y="2560320"/>
            <a:ext cx="356508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vienam uzņēmumam vai saistītai grupai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9"/>
          <p:cNvSpPr/>
          <p:nvPr/>
        </p:nvSpPr>
        <p:spPr>
          <a:xfrm>
            <a:off x="4983480" y="2926080"/>
            <a:ext cx="356508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Minimālais termiņš 12 mēneši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Labvēlīgāki nosacījumi likmei, grafikam un nodrošinājumam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Attiecas tikai uz prasībām atbilstošiem ilgtspējīgiem ieguldījumiem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 22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Finansējuma izmaksu kopsavilkums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26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Aprēķinā izmantotas cenrādī publicētās minimālās komisijas; faktiskās tiek noteiktas pēc vienošanās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01" name="Table 0"/>
          <p:cNvGraphicFramePr/>
          <p:nvPr/>
        </p:nvGraphicFramePr>
        <p:xfrm>
          <a:off x="457200" y="1325880"/>
          <a:ext cx="5486040" cy="3157560"/>
        </p:xfrm>
        <a:graphic>
          <a:graphicData uri="http://schemas.openxmlformats.org/drawingml/2006/table">
            <a:tbl>
              <a:tblPr/>
              <a:tblGrid>
                <a:gridCol w="1920240"/>
                <a:gridCol w="1783080"/>
                <a:gridCol w="1783080"/>
              </a:tblGrid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Pozīcija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Investīciju kredīts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1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Kredītlīnija / overdrafts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1E2761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Nepieciešamā summa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900 000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300 000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Mērķis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Pamatlīdzekļu iegāde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Apgrozāmo līdzekļu palielināšana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Produkts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Investīciju / attīstības kredīts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Kredītlīnija vai overdrafts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Pieteikuma izskatīšana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300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300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Piešķiršanas komisija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 1 % → 9 000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no 1 % → 3 000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sākotnējās komisijas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9 300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1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3 300 EUR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Maksa par neizmantoto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1 % gadā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min. 1 % gadā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E8EEF9"/>
                    </a:solidFill>
                  </a:tcPr>
                </a:tc>
              </a:tr>
              <a:tr h="338040"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Likme / termiņš / nodrošinājums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individuāli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1520" tIns="37800" rIns="101520" bIns="37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050" b="0" u="none" strike="noStrike">
                          <a:solidFill>
                            <a:srgbClr val="1F243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individuāli</a:t>
                      </a:r>
                      <a:endParaRPr lang="en-US" sz="10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01520" marR="101520" marT="37800" marB="3780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 0"/>
          <p:cNvSpPr/>
          <p:nvPr/>
        </p:nvSpPr>
        <p:spPr>
          <a:xfrm>
            <a:off x="457200" y="320040"/>
            <a:ext cx="8228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Piedāvājuma priekšrocības un ierobežojumi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1"/>
          <p:cNvSpPr/>
          <p:nvPr/>
        </p:nvSpPr>
        <p:spPr>
          <a:xfrm>
            <a:off x="457200" y="868680"/>
            <a:ext cx="822852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B6472"/>
                </a:solidFill>
                <a:effectLst/>
                <a:uFillTx/>
                <a:latin typeface="Calibri"/>
                <a:ea typeface="Calibri"/>
              </a:rPr>
              <a:t>Vērtējums, balstoties tikai uz publiski pieejamo informāciju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2"/>
          <p:cNvSpPr/>
          <p:nvPr/>
        </p:nvSpPr>
        <p:spPr>
          <a:xfrm>
            <a:off x="457200" y="1371600"/>
            <a:ext cx="3930840" cy="3107880"/>
          </a:xfrm>
          <a:prstGeom prst="roundRect">
            <a:avLst>
              <a:gd name="adj" fmla="val 2353"/>
            </a:avLst>
          </a:prstGeom>
          <a:solidFill>
            <a:srgbClr val="E8EEF9"/>
          </a:solidFill>
          <a:ln w="12700">
            <a:solidFill>
              <a:srgbClr val="E8EEF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3"/>
          <p:cNvSpPr/>
          <p:nvPr/>
        </p:nvSpPr>
        <p:spPr>
          <a:xfrm>
            <a:off x="685800" y="1554480"/>
            <a:ext cx="35650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Priekšrocības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4"/>
          <p:cNvSpPr/>
          <p:nvPr/>
        </p:nvSpPr>
        <p:spPr>
          <a:xfrm>
            <a:off x="685800" y="1965960"/>
            <a:ext cx="3565080" cy="24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4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Banka piedāvā abus nepieciešamos finansējuma veidus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1,2 milj. EUR ietilpst publicētajos finansējuma apmēros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Investīciju kredīts paredzēts tieši pamatlīdzekļiem, kredītlīnija — apgrozāmajiem līdzekļiem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Individuāli atmaksas grafiki un tarifi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ALTUM un noteiktos gadījumos EIF atbalsts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00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15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MVU: kredīta lēmums vienas dienas laikā (lēmums, ne izmaksa)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5"/>
          <p:cNvSpPr/>
          <p:nvPr/>
        </p:nvSpPr>
        <p:spPr>
          <a:xfrm>
            <a:off x="4754880" y="1371600"/>
            <a:ext cx="3930840" cy="3107880"/>
          </a:xfrm>
          <a:prstGeom prst="roundRect">
            <a:avLst>
              <a:gd name="adj" fmla="val 2353"/>
            </a:avLst>
          </a:prstGeom>
          <a:solidFill>
            <a:srgbClr val="F4E9CF"/>
          </a:solidFill>
          <a:ln w="12700">
            <a:solidFill>
              <a:srgbClr val="F4E9C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6"/>
          <p:cNvSpPr/>
          <p:nvPr/>
        </p:nvSpPr>
        <p:spPr>
          <a:xfrm>
            <a:off x="4983480" y="1554480"/>
            <a:ext cx="35650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7A5F10"/>
                </a:solidFill>
                <a:effectLst/>
                <a:uFillTx/>
                <a:latin typeface="Cambria"/>
                <a:ea typeface="Cambria"/>
              </a:rPr>
              <a:t>Ierobežojumi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7"/>
          <p:cNvSpPr/>
          <p:nvPr/>
        </p:nvSpPr>
        <p:spPr>
          <a:xfrm>
            <a:off x="4983480" y="1965960"/>
            <a:ext cx="356508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Publiski nav norādīti: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8"/>
          <p:cNvSpPr/>
          <p:nvPr/>
        </p:nvSpPr>
        <p:spPr>
          <a:xfrm>
            <a:off x="4983480" y="2286000"/>
            <a:ext cx="3565080" cy="127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Konkrēta uzņēmumu kredīta procentu likme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Finansējuma termiņš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Nepieciešamās pašu līdzdalības apjoms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499"/>
              </a:spcAft>
              <a:buClr>
                <a:srgbClr val="1F2430"/>
              </a:buClr>
              <a:buFont typeface="Symbol" charset="2"/>
              <a:buChar char=""/>
            </a:pPr>
            <a:r>
              <a:rPr lang="en-US" sz="1200" b="0" u="none" strike="noStrike">
                <a:solidFill>
                  <a:srgbClr val="1F2430"/>
                </a:solidFill>
                <a:effectLst/>
                <a:uFillTx/>
                <a:latin typeface="Calibri"/>
                <a:ea typeface="Calibri"/>
              </a:rPr>
              <a:t>Konkrētās nodrošinājuma prasības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9"/>
          <p:cNvSpPr/>
          <p:nvPr/>
        </p:nvSpPr>
        <p:spPr>
          <a:xfrm>
            <a:off x="4983480" y="3611880"/>
            <a:ext cx="3565080" cy="77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7A5F10"/>
                </a:solidFill>
                <a:effectLst/>
                <a:uFillTx/>
                <a:latin typeface="Calibri"/>
                <a:ea typeface="Calibri"/>
              </a:rPr>
              <a:t>Tādēļ kopējās kredīta izmaksas un ikmēneša maksājumus nav iespējams precīzi aprēķināt bez individuāla piedāvājuma.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 0"/>
          <p:cNvSpPr/>
          <p:nvPr/>
        </p:nvSpPr>
        <p:spPr>
          <a:xfrm>
            <a:off x="548640" y="365760"/>
            <a:ext cx="80456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Secinājumi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2"/>
          <p:cNvSpPr/>
          <p:nvPr/>
        </p:nvSpPr>
        <p:spPr>
          <a:xfrm>
            <a:off x="731520" y="1097280"/>
            <a:ext cx="1736280" cy="74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900 000 EUR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3"/>
          <p:cNvSpPr/>
          <p:nvPr/>
        </p:nvSpPr>
        <p:spPr>
          <a:xfrm>
            <a:off x="2514600" y="1097280"/>
            <a:ext cx="5942520" cy="74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Investīciju kredīts jeb kredīts attīstībai — banka to tieši paredz pamatlīdzekļu, aprīkojuma un tehnoloģiju iegādei.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5"/>
          <p:cNvSpPr/>
          <p:nvPr/>
        </p:nvSpPr>
        <p:spPr>
          <a:xfrm>
            <a:off x="731520" y="1965960"/>
            <a:ext cx="1736280" cy="74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C9A227"/>
                </a:solidFill>
                <a:effectLst/>
                <a:uFillTx/>
                <a:latin typeface="Cambria"/>
                <a:ea typeface="Cambria"/>
              </a:rPr>
              <a:t>300 000 EUR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6"/>
          <p:cNvSpPr/>
          <p:nvPr/>
        </p:nvSpPr>
        <p:spPr>
          <a:xfrm>
            <a:off x="2514600" y="1965960"/>
            <a:ext cx="5942520" cy="74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Kredītlīnija vai overdrafts apgrozāmajam kapitālam; ja problēma ir neapmaksāti rēķini — izvērtējams faktorings.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0"/>
          <p:cNvSpPr/>
          <p:nvPr/>
        </p:nvSpPr>
        <p:spPr>
          <a:xfrm>
            <a:off x="457200" y="2971800"/>
            <a:ext cx="8045640" cy="2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C9A227"/>
                </a:solidFill>
                <a:effectLst/>
                <a:uFillTx/>
                <a:latin typeface="Calibri"/>
                <a:ea typeface="Calibri"/>
              </a:rPr>
              <a:t>Nākamais solis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11"/>
          <p:cNvSpPr/>
          <p:nvPr/>
        </p:nvSpPr>
        <p:spPr>
          <a:xfrm>
            <a:off x="548640" y="3429000"/>
            <a:ext cx="8045640" cy="13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Pieprasīt BluOr Bank vienotu individuālu piedāvājumu par 900 000 EUR investīciju kredītu un 300 000 EUR kredītlīniju — ar procentu likmi, termiņu, atmaksas grafiku, nodrošinājumu, pašu līdzdalību un visām komisijām. Tad iespējams aprēķināt faktiskās izmaksas un salīdzināt ar citām bankām.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 pitchFamily="0" charset="1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Application>LibreOffice/26.8.0.3$Linux_X86_64 LibreOffice_project/bce0998afefdbc355585ca324285661a2170ba77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2026-09-18T10:35:31Z</dcterms:created>
  <dc:creator>PptxGenJS</dc:creator>
  <dc:description/>
  <dc:language>en-US</dc:language>
  <cp:lastModifiedBy/>
  <dcterms:modified xsi:type="dcterms:W3CDTF">2026-09-24T16:24:48Z</dcterms:modified>
  <cp:revision>5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14</vt:i4>
  </property>
  <property fmtid="{D5CDD505-2E9C-101B-9397-08002B2CF9AE}" pid="3" name="PresentationFormat">
    <vt:lpwstr>On-screen Show (16:9)</vt:lpwstr>
  </property>
  <property fmtid="{D5CDD505-2E9C-101B-9397-08002B2CF9AE}" pid="4" name="Slides">
    <vt:i4>14</vt:i4>
  </property>
</Properties>
</file>